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74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5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11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23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866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73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703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33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21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00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86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9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51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7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00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0971FA8-B6E0-459D-BF1E-F6B4EE2D0FD4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F5CFD88-8E44-47C9-AD9F-6C06A5FAA1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CF386-0602-4B31-BE37-E74E4176E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Wszystkich Świętych </a:t>
            </a:r>
            <a:br>
              <a:rPr lang="pl-PL" dirty="0"/>
            </a:br>
            <a:r>
              <a:rPr lang="pl-PL" dirty="0"/>
              <a:t>i Zaduszki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7A752B-94C9-4A5D-9749-3D653875C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tradycji i w poezji</a:t>
            </a:r>
          </a:p>
        </p:txBody>
      </p:sp>
    </p:spTree>
    <p:extLst>
      <p:ext uri="{BB962C8B-B14F-4D97-AF65-F5344CB8AC3E}">
        <p14:creationId xmlns:p14="http://schemas.microsoft.com/office/powerpoint/2010/main" val="137859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5D07C2-E8EC-4562-B23F-89C34C5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pl-PL" sz="2800">
                <a:solidFill>
                  <a:schemeClr val="tx1"/>
                </a:solidFill>
              </a:rPr>
              <a:t>Obrzędy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118717-616D-4E40-BD0C-4BC565099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W tradycji słowiańskiej - w zależności od regionu - święta zaduszne przypadały od trzech do sześciu razy w roku. W czasach przedchrześcijańskich na terenach polskich najważniejsze obrzędy obchodzono:</a:t>
            </a:r>
            <a:endParaRPr lang="pl-PL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wiosną w okolicach 2 maja (zależnie od faz księżyca);</a:t>
            </a:r>
            <a:endParaRPr lang="pl-PL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jesienią w noc z 31 października na 1 listopada, zwaną też nocą zaduszkową, co było przygotowaniem do jesiennego święta zmarłych, obchodzonego w okolicach 2 listopada (zależnie od faz księżyca).</a:t>
            </a:r>
            <a:endParaRPr lang="pl-PL">
              <a:solidFill>
                <a:schemeClr val="tx1"/>
              </a:solidFill>
            </a:endParaRPr>
          </a:p>
          <a:p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6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CA83148-9B6E-4455-89BD-AAEB66CF056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78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F4C14D2-4F7B-47B5-9B2C-84FDFBB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Julia Hartwig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72FA5-114E-48BC-91FF-507D6507F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Trze­ba ich opła­kać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bo trze­ba nam tych łez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trze­ba ich opła­kać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bo tak od wie­ków przy­sta­ło</a:t>
            </a:r>
            <a:br>
              <a:rPr lang="pl-PL">
                <a:solidFill>
                  <a:schemeClr val="tx1"/>
                </a:solidFill>
              </a:rPr>
            </a:b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Ale tak na praw­dę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oni tych łez nie po­trze­bu­ją</a:t>
            </a:r>
            <a:br>
              <a:rPr lang="pl-PL">
                <a:solidFill>
                  <a:schemeClr val="tx1"/>
                </a:solidFill>
              </a:rPr>
            </a:b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Pa­trzą na nas z góry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i mó­wią do­brze do­brze</a:t>
            </a:r>
            <a:br>
              <a:rPr lang="pl-PL">
                <a:solidFill>
                  <a:schemeClr val="tx1"/>
                </a:solidFill>
              </a:rPr>
            </a:b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kie­dy wi­dzą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że wy­do­by­wa­my z sie­bie na­szą dziel­ność</a:t>
            </a:r>
            <a:br>
              <a:rPr lang="pl-PL">
                <a:solidFill>
                  <a:schemeClr val="tx1"/>
                </a:solidFill>
              </a:rPr>
            </a:br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55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B0F4670-8BA0-40DE-B6B6-FA9EFC14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 b="1" i="1" u="sng">
                <a:solidFill>
                  <a:schemeClr val="tx1"/>
                </a:solidFill>
              </a:rPr>
              <a:t>WSPÓŁCZESNE OBCHODY</a:t>
            </a:r>
            <a:br>
              <a:rPr lang="pl-PL">
                <a:solidFill>
                  <a:schemeClr val="tx1"/>
                </a:solidFill>
              </a:rPr>
            </a:br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E1957-A211-473A-A3A4-499E239A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Do dzisiaj w niektórych regionach wschodniej Polski, na Białorusi, Ukrainie i części Rosji kultywowane jest wynoszenie na groby zmarłych symbolicznego jadła w dwojakach. Dziady kultywuje też większość słowiańskich ruchów pogańskich (w tym rodzimowierczych), zwykle pod nazwą Święta Przodków[potrzebny przypis]. W Krakowie co roku odbywa się tradycyjne Święto Rękawki (Rękawka), bezpośrednio związane z pradawnym zwyczajem wiosennego święta przodków.</a:t>
            </a:r>
            <a:endParaRPr lang="pl-PL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86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C601F74-25BA-48E4-82AE-9D69270D89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3" r="9090" b="3216"/>
          <a:stretch>
            <a:fillRect/>
          </a:stretch>
        </p:blipFill>
        <p:spPr bwMode="auto">
          <a:xfrm>
            <a:off x="3005807" y="1284394"/>
            <a:ext cx="6275554" cy="4283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34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F588662-F49F-41BD-8716-5053964C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Dziękujemy za uwagę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D0CCDD-0A40-4889-8409-026C7C4E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Materiał przygotowali uczniowie i wychowawca klasy VIII b: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Oliwia Borkowska, Joanna Kornilak, Nikola Lewandowska, Filip Duber oraz p. Monika Zielińska. </a:t>
            </a:r>
          </a:p>
        </p:txBody>
      </p:sp>
    </p:spTree>
    <p:extLst>
      <p:ext uri="{BB962C8B-B14F-4D97-AF65-F5344CB8AC3E}">
        <p14:creationId xmlns:p14="http://schemas.microsoft.com/office/powerpoint/2010/main" val="2236894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777ADB1-460E-40A4-AFE7-9161E392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pl-PL" b="1">
                <a:solidFill>
                  <a:schemeClr val="tx1"/>
                </a:solidFill>
              </a:rPr>
              <a:t>1 listopada - Dzień Wszystkich Świętych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2B087E-CE5A-496A-A9F8-1FAD9E0E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500">
                <a:solidFill>
                  <a:schemeClr val="tx1"/>
                </a:solidFill>
              </a:rPr>
              <a:t>Uroczystość Wszystkich Świętych nie jest – wbrew spotykanym niekiedy opiniom – „Świętem Zmarłych”, ale przypomina wszystkim wiernym o ich powołaniu do świętości. </a:t>
            </a:r>
            <a:r>
              <a:rPr lang="en-US" sz="1500">
                <a:solidFill>
                  <a:schemeClr val="tx1"/>
                </a:solidFill>
              </a:rPr>
              <a:t>Uroczystość Wszystkich Świętych zdecydowanie różni się od Dnia Zadusznego przypadającego na 2 listopada. </a:t>
            </a:r>
            <a:r>
              <a:rPr lang="pl-PL" sz="1500">
                <a:solidFill>
                  <a:schemeClr val="tx1"/>
                </a:solidFill>
              </a:rPr>
              <a:t>W</a:t>
            </a:r>
            <a:r>
              <a:rPr lang="en-US" sz="1500">
                <a:solidFill>
                  <a:schemeClr val="tx1"/>
                </a:solidFill>
              </a:rPr>
              <a:t>yraża</a:t>
            </a:r>
            <a:r>
              <a:rPr lang="pl-PL" sz="1500">
                <a:solidFill>
                  <a:schemeClr val="tx1"/>
                </a:solidFill>
              </a:rPr>
              <a:t> ona </a:t>
            </a:r>
            <a:r>
              <a:rPr lang="en-US" sz="1500">
                <a:solidFill>
                  <a:schemeClr val="tx1"/>
                </a:solidFill>
              </a:rPr>
              <a:t>powszechne powołanie do świętości</a:t>
            </a:r>
            <a:r>
              <a:rPr lang="pl-PL" sz="1500">
                <a:solidFill>
                  <a:schemeClr val="tx1"/>
                </a:solidFill>
              </a:rPr>
              <a:t> I w</a:t>
            </a:r>
            <a:r>
              <a:rPr lang="en-US" sz="1500">
                <a:solidFill>
                  <a:schemeClr val="tx1"/>
                </a:solidFill>
              </a:rPr>
              <a:t>skazuje na hojność Pana Boga</a:t>
            </a:r>
            <a:r>
              <a:rPr lang="pl-PL" sz="1500">
                <a:solidFill>
                  <a:schemeClr val="tx1"/>
                </a:solidFill>
              </a:rPr>
              <a:t>.</a:t>
            </a:r>
            <a:r>
              <a:rPr lang="en-US" sz="1500">
                <a:solidFill>
                  <a:schemeClr val="tx1"/>
                </a:solidFill>
              </a:rPr>
              <a:t> </a:t>
            </a:r>
            <a:r>
              <a:rPr lang="pl-PL" sz="1500">
                <a:solidFill>
                  <a:schemeClr val="tx1"/>
                </a:solidFill>
              </a:rPr>
              <a:t>P</a:t>
            </a:r>
            <a:r>
              <a:rPr lang="en-US" sz="1500">
                <a:solidFill>
                  <a:schemeClr val="tx1"/>
                </a:solidFill>
              </a:rPr>
              <a:t>ogłębia</a:t>
            </a:r>
            <a:r>
              <a:rPr lang="pl-PL" sz="1500">
                <a:solidFill>
                  <a:schemeClr val="tx1"/>
                </a:solidFill>
              </a:rPr>
              <a:t> również</a:t>
            </a:r>
            <a:r>
              <a:rPr lang="en-US" sz="1500">
                <a:solidFill>
                  <a:schemeClr val="tx1"/>
                </a:solidFill>
              </a:rPr>
              <a:t> nadzieję, że wszelkie rozstanie nie jest ostateczne, </a:t>
            </a:r>
            <a:br>
              <a:rPr lang="pl-PL" sz="1500">
                <a:solidFill>
                  <a:schemeClr val="tx1"/>
                </a:solidFill>
              </a:rPr>
            </a:br>
            <a:r>
              <a:rPr lang="en-US" sz="1500">
                <a:solidFill>
                  <a:schemeClr val="tx1"/>
                </a:solidFill>
              </a:rPr>
              <a:t>bo wszyscy są zaproszeni do domu Ojca. </a:t>
            </a:r>
            <a:endParaRPr lang="pl-PL" sz="150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>
                <a:solidFill>
                  <a:schemeClr val="tx1"/>
                </a:solidFill>
              </a:rPr>
              <a:t>Dzień 1 listopada przypomina prawdę o powszechnym powołaniu </a:t>
            </a:r>
            <a:br>
              <a:rPr lang="pl-PL" sz="1500">
                <a:solidFill>
                  <a:schemeClr val="tx1"/>
                </a:solidFill>
              </a:rPr>
            </a:br>
            <a:r>
              <a:rPr lang="en-US" sz="1500">
                <a:solidFill>
                  <a:schemeClr val="tx1"/>
                </a:solidFill>
              </a:rPr>
              <a:t>do świętości. Każdy z wierzących, niezależnie od konkretnej drogi życia: małżeństwa, kapłaństwa czy życia konsekrowanego jest powołany </a:t>
            </a:r>
            <a:br>
              <a:rPr lang="pl-PL" sz="1500">
                <a:solidFill>
                  <a:schemeClr val="tx1"/>
                </a:solidFill>
              </a:rPr>
            </a:br>
            <a:r>
              <a:rPr lang="en-US" sz="1500">
                <a:solidFill>
                  <a:schemeClr val="tx1"/>
                </a:solidFill>
              </a:rPr>
              <a:t>do świętości. Tej pełni człowieczeństwa nie można osiągnąć własnymi siłami. Konieczna jest pomoc łaski Bożej, czyli dar życzliwości Boga. Ponieważ Stwórca powołuje do świętości wszystkich, także każdemu człowiekowi pomaga swą łaską.</a:t>
            </a:r>
            <a:endParaRPr lang="pl-PL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7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A9C58B-3E00-48F3-8E35-3FF8878E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pl-PL" sz="2800">
                <a:solidFill>
                  <a:schemeClr val="tx1"/>
                </a:solidFill>
              </a:rPr>
              <a:t>Chwila poezji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B44B51-F537-4898-BEB8-8B03C772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900" b="1">
                <a:solidFill>
                  <a:schemeClr val="tx1"/>
                </a:solidFill>
              </a:rPr>
              <a:t>Śpieszmy się</a:t>
            </a:r>
          </a:p>
          <a:p>
            <a:pPr>
              <a:lnSpc>
                <a:spcPct val="90000"/>
              </a:lnSpc>
            </a:pPr>
            <a:r>
              <a:rPr lang="pl-PL" sz="900">
                <a:solidFill>
                  <a:schemeClr val="tx1"/>
                </a:solidFill>
              </a:rPr>
              <a:t>Śpieszmy się kochać ludzi tak szybko odchodzą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zostaną po nich buty i telefon głuchy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tylko co nieważne jak krowa się wlecze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najważniejsze tak prędkie że nagle się staje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potem cisza normalna więc całkiem nieznośna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jak czystość urodzona najprościej z rozpaczy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kiedy myślimy o kimś zostając bez niego</a:t>
            </a:r>
            <a:br>
              <a:rPr lang="pl-PL" sz="900">
                <a:solidFill>
                  <a:schemeClr val="tx1"/>
                </a:solidFill>
              </a:rPr>
            </a:b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Nie bądź pewny że czas masz bo pewność niepewna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zabiera nam wrażliwość tak jak każde szczęście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przychodzi jednocześnie jak patos i humor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jak dwie namiętności wciąż słabsze od jednej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tak szybko stąd odchodzą jak drozd milkną w lipcu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jak dźwięk trochę niezgrabny lub jak suchy ukłon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żeby widzieć naprawdę zamykają oczy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chociaż większym ryzykiem rodzić się niż umrzeć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kochamy wciąż za mało i stale za późno</a:t>
            </a:r>
            <a:br>
              <a:rPr lang="pl-PL" sz="900">
                <a:solidFill>
                  <a:schemeClr val="tx1"/>
                </a:solidFill>
              </a:rPr>
            </a:b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Nie pisz o tym zbyt często lecz pisz raz na zawsze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a będziesz tak jak delfin łagodny i mocny</a:t>
            </a:r>
            <a:br>
              <a:rPr lang="pl-PL" sz="900">
                <a:solidFill>
                  <a:schemeClr val="tx1"/>
                </a:solidFill>
              </a:rPr>
            </a:b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Śpieszmy się kochać ludzi tak szybko odchodzą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i ci co nie odchodzą nie zawsze powrócą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i nigdy nie wiadomo mówiąc o miłości</a:t>
            </a: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czy pierwsza jest ostatnią czy ostatnia pierwszą</a:t>
            </a:r>
            <a:br>
              <a:rPr lang="pl-PL" sz="900">
                <a:solidFill>
                  <a:schemeClr val="tx1"/>
                </a:solidFill>
              </a:rPr>
            </a:br>
            <a:br>
              <a:rPr lang="pl-PL" sz="900">
                <a:solidFill>
                  <a:schemeClr val="tx1"/>
                </a:solidFill>
              </a:rPr>
            </a:br>
            <a:br>
              <a:rPr lang="pl-PL" sz="900">
                <a:solidFill>
                  <a:schemeClr val="tx1"/>
                </a:solidFill>
              </a:rPr>
            </a:br>
            <a:r>
              <a:rPr lang="pl-PL" sz="900">
                <a:solidFill>
                  <a:schemeClr val="tx1"/>
                </a:solidFill>
              </a:rPr>
              <a:t>ks. Jan Twardowski</a:t>
            </a:r>
            <a:br>
              <a:rPr lang="pl-PL" sz="900">
                <a:solidFill>
                  <a:schemeClr val="tx1"/>
                </a:solidFill>
              </a:rPr>
            </a:br>
            <a:endParaRPr lang="pl-PL" sz="9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br>
              <a:rPr lang="pl-PL" sz="900">
                <a:solidFill>
                  <a:schemeClr val="tx1"/>
                </a:solidFill>
              </a:rPr>
            </a:br>
            <a:endParaRPr lang="pl-PL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9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30FE4F-5C7C-49DD-9DE5-1A415DDE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pl-PL" sz="2800">
                <a:solidFill>
                  <a:schemeClr val="tx1"/>
                </a:solidFill>
              </a:rPr>
              <a:t>2 listopada – Święto Zmarłych (Zaduszki)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0A534-720C-4CC6-8896-71F586B4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Zaduszki to święto wszystkich zmarłych, których dusze są jeszcze w czyśćcu. 2 listopada modlimy się w intencji zmarłych osób, których dusze nie trafiły jeszcze do nieba. 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Zaduszki mają swoje korzenie w wierzeniach pogańskich i obrzędowości przedchrześcijańskiej. Msze za dusze zmarłych odprawiane były już na początku VII wieku. W 998 roku Odylon (opat klasztoru benedyktyńskiego) wyznaczył na 2 listopada dzień obowiązkowych modlitw za wszystkich wiernych i zmarłych. Modlitwy odbywały się we wszystkich klasztorach należących do kongregacji kluniackiej. 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W 1311 roku decyzją Stolicy Apostolskiej Zaduszki wprowadzono do kalendarza oraz liturgii rzymskiej. </a:t>
            </a:r>
          </a:p>
        </p:txBody>
      </p:sp>
    </p:spTree>
    <p:extLst>
      <p:ext uri="{BB962C8B-B14F-4D97-AF65-F5344CB8AC3E}">
        <p14:creationId xmlns:p14="http://schemas.microsoft.com/office/powerpoint/2010/main" val="157532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026" name="Picture 2" descr="Kartki4you Ekartka Dla tych którzy odeszli w nieznany świat... - Darmowe  ekartki i życzenia">
            <a:extLst>
              <a:ext uri="{FF2B5EF4-FFF2-40B4-BE49-F238E27FC236}">
                <a16:creationId xmlns:a16="http://schemas.microsoft.com/office/drawing/2014/main" id="{11E9C2E0-0515-41CC-8612-8A8535701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2002" y="643466"/>
            <a:ext cx="437328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4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C15442E-76D8-4CCB-A669-F733B54E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Chwila poezji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77316C-090E-4739-AB47-2941413A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Dla tych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Którzy odeszli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W nieznany świat,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Płomień na wietrze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Kołysze wiatr.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Dla nich tyle kwiatów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Pod cmentarnym murem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I niebo jesienne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U góry.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Dla nich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Harcerskie warty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I chorągiewek gromada,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I dla nich ten dzień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- Pierwszy dzień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Listopada.</a:t>
            </a:r>
          </a:p>
        </p:txBody>
      </p:sp>
    </p:spTree>
    <p:extLst>
      <p:ext uri="{BB962C8B-B14F-4D97-AF65-F5344CB8AC3E}">
        <p14:creationId xmlns:p14="http://schemas.microsoft.com/office/powerpoint/2010/main" val="2312676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3087AD-885F-4563-A17A-306D81BF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pl-PL" sz="2800">
                <a:solidFill>
                  <a:schemeClr val="tx1"/>
                </a:solidFill>
              </a:rPr>
              <a:t>Obrzęd dziadów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8037F2-1F08-4182-AA3B-732675CB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 b="1" i="1" u="sng">
                <a:solidFill>
                  <a:schemeClr val="tx1"/>
                </a:solidFill>
              </a:rPr>
              <a:t>Co to są dziady?</a:t>
            </a:r>
            <a:endParaRPr lang="pl-PL" sz="170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700" b="1">
                <a:solidFill>
                  <a:schemeClr val="tx1"/>
                </a:solidFill>
              </a:rPr>
              <a:t>Jest to przedchrześcijański obrzęd zaduszny, kt</a:t>
            </a:r>
            <a:r>
              <a:rPr lang="en-US" sz="1700" b="1">
                <a:solidFill>
                  <a:schemeClr val="tx1"/>
                </a:solidFill>
              </a:rPr>
              <a:t>órego istotą było </a:t>
            </a:r>
            <a:r>
              <a:rPr lang="pl-PL" sz="1700" b="1">
                <a:solidFill>
                  <a:schemeClr val="tx1"/>
                </a:solidFill>
              </a:rPr>
              <a:t>„</a:t>
            </a:r>
            <a:r>
              <a:rPr lang="en-US" sz="1700" b="1">
                <a:solidFill>
                  <a:schemeClr val="tx1"/>
                </a:solidFill>
              </a:rPr>
              <a:t>obcowanie żywych z umarłymi”, a konkretnie nawiązywanie relacji z duszami przodków (dziadów), okresowo powracającymi do siedzib z czasów swojego życia. Celem działań obrzędowych było pozyskanie przychylności zmarłych, których uważano za opiekunów w sferze płodności i urodzaju. Nazwa </a:t>
            </a:r>
            <a:r>
              <a:rPr lang="pl-PL" sz="1700" b="1">
                <a:solidFill>
                  <a:schemeClr val="tx1"/>
                </a:solidFill>
              </a:rPr>
              <a:t>„</a:t>
            </a:r>
            <a:r>
              <a:rPr lang="en-US" sz="1700" b="1">
                <a:solidFill>
                  <a:schemeClr val="tx1"/>
                </a:solidFill>
              </a:rPr>
              <a:t>dziady” używana była w poszczególnych gwarach głównie na terenach Białorusi, Polesia, Rosji i Ukrainy (niekiedy także na obszarach pogranicznych, np. Podlasie, Obwód smoleński, Auksztota), jednak pod różnymi innymi nazwami (pominki, przewody, radecznica, zaduszki)[ funkcjonowały bardzo zbliżone praktyki obrzędowe, powszechne wśród Słowian i Bałtów, a także w wielu kulturach europejskich, a nawet pozaeuropejskich.</a:t>
            </a:r>
            <a:endParaRPr lang="pl-PL" sz="170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3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912FC9-34D8-4B4B-B30D-CBD81594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Obrzęd „dziadów”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A0FF96B-6B48-4C7C-A1E8-9A4DD3CC53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219245"/>
            <a:ext cx="6470907" cy="4416394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8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F763C30-0BD8-407D-87A0-0424D767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Władysław Broniewski</a:t>
            </a:r>
            <a:br>
              <a:rPr lang="pl-PL">
                <a:solidFill>
                  <a:schemeClr val="tx1"/>
                </a:solidFill>
              </a:rPr>
            </a:br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85B44C-6462-42E4-B32D-C8BE4D9B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W dniu Za­du­szek, w czas je­sie­ni,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od­wie­dza­my bli­skich gro­by,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za­pa­la­my, za­smu­ce­ni,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małe lamp­ki - znak ża­ło­by.</a:t>
            </a:r>
            <a:br>
              <a:rPr lang="pl-PL">
                <a:solidFill>
                  <a:schemeClr val="tx1"/>
                </a:solidFill>
              </a:rPr>
            </a:b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Świa­tła cmen­tarz roz­ja­śni­ły,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że aż łuna bije w dali,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lecz i ta­kie są mo­gi­ły,</a:t>
            </a:r>
            <a:br>
              <a:rPr lang="pl-PL">
                <a:solidFill>
                  <a:schemeClr val="tx1"/>
                </a:solidFill>
              </a:rPr>
            </a:br>
            <a:r>
              <a:rPr lang="pl-PL">
                <a:solidFill>
                  <a:schemeClr val="tx1"/>
                </a:solidFill>
              </a:rPr>
              <a:t>gdzie nikt lamp­ki nie za­pa­li.</a:t>
            </a:r>
          </a:p>
        </p:txBody>
      </p:sp>
    </p:spTree>
    <p:extLst>
      <p:ext uri="{BB962C8B-B14F-4D97-AF65-F5344CB8AC3E}">
        <p14:creationId xmlns:p14="http://schemas.microsoft.com/office/powerpoint/2010/main" val="1699703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Panoramiczny</PresentationFormat>
  <Paragraphs>32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Jon (sala konferencyjna)</vt:lpstr>
      <vt:lpstr>Wszystkich Świętych  i Zaduszki</vt:lpstr>
      <vt:lpstr>1 listopada - Dzień Wszystkich Świętych</vt:lpstr>
      <vt:lpstr>Chwila poezji </vt:lpstr>
      <vt:lpstr>2 listopada – Święto Zmarłych (Zaduszki)</vt:lpstr>
      <vt:lpstr>Prezentacja programu PowerPoint</vt:lpstr>
      <vt:lpstr>Chwila poezji</vt:lpstr>
      <vt:lpstr>Obrzęd dziadów</vt:lpstr>
      <vt:lpstr>Obrzęd „dziadów”</vt:lpstr>
      <vt:lpstr>Władysław Broniewski </vt:lpstr>
      <vt:lpstr>Obrzędy </vt:lpstr>
      <vt:lpstr>Prezentacja programu PowerPoint</vt:lpstr>
      <vt:lpstr>Julia Hartwig</vt:lpstr>
      <vt:lpstr>WSPÓŁCZESNE OBCHODY 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Wszystkich Świętych  i Zaduszki</dc:title>
  <dc:creator>Monika Zielińska</dc:creator>
  <cp:lastModifiedBy>Monika Zielińska</cp:lastModifiedBy>
  <cp:revision>1</cp:revision>
  <dcterms:created xsi:type="dcterms:W3CDTF">2020-11-06T20:41:28Z</dcterms:created>
  <dcterms:modified xsi:type="dcterms:W3CDTF">2020-11-06T20:41:31Z</dcterms:modified>
</cp:coreProperties>
</file>